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65" r:id="rId3"/>
    <p:sldId id="257" r:id="rId4"/>
    <p:sldId id="270" r:id="rId5"/>
    <p:sldId id="258" r:id="rId6"/>
    <p:sldId id="259" r:id="rId7"/>
    <p:sldId id="269" r:id="rId8"/>
    <p:sldId id="260" r:id="rId9"/>
    <p:sldId id="271" r:id="rId10"/>
    <p:sldId id="261" r:id="rId11"/>
    <p:sldId id="262" r:id="rId12"/>
    <p:sldId id="263" r:id="rId13"/>
    <p:sldId id="267" r:id="rId14"/>
    <p:sldId id="272"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7698" autoAdjust="0"/>
  </p:normalViewPr>
  <p:slideViewPr>
    <p:cSldViewPr snapToGrid="0">
      <p:cViewPr>
        <p:scale>
          <a:sx n="54" d="100"/>
          <a:sy n="54" d="100"/>
        </p:scale>
        <p:origin x="-134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391DB-80F8-4F6A-A923-45F9615978B5}" type="datetimeFigureOut">
              <a:rPr lang="en-US" smtClean="0"/>
              <a:t>3/30/2019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4EFC4D-4FD8-4173-A11C-C9B29019FEA8}" type="slidenum">
              <a:rPr lang="en-US" smtClean="0"/>
              <a:t>‹#›</a:t>
            </a:fld>
            <a:endParaRPr lang="en-US"/>
          </a:p>
        </p:txBody>
      </p:sp>
    </p:spTree>
    <p:extLst>
      <p:ext uri="{BB962C8B-B14F-4D97-AF65-F5344CB8AC3E}">
        <p14:creationId xmlns:p14="http://schemas.microsoft.com/office/powerpoint/2010/main" val="2231099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This presentation discusses ethics and the surrounding culture of the organization. Organizational ethics refer to the standards and principles which governs business practices. Ethics are effectively demonstrated via acts of responsibility, fairness, integrity, compassion, and honor. The key responsibility for executives and business proprietors is to ensure that these ethics are understood and upheld by their staff. Organizational culture, on the other hand, is defined as values, beliefs, assumptions, and means of interaction which spark the unique aspect of the psychological and social environment of an organization. Organizational culture involves elements such as organization’s philosophies, expectations, experiences and values that control member character trait.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1</a:t>
            </a:fld>
            <a:endParaRPr lang="en-US"/>
          </a:p>
        </p:txBody>
      </p:sp>
    </p:spTree>
    <p:extLst>
      <p:ext uri="{BB962C8B-B14F-4D97-AF65-F5344CB8AC3E}">
        <p14:creationId xmlns:p14="http://schemas.microsoft.com/office/powerpoint/2010/main" val="1619954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The way an organization reacts to the external environment of the business is regarded as ethics.  Organization ethics includes different principles and guidelines that decide the manner in which staff should behave in the work environment. Examples of good ethics include taking care of employees, business and financial ethics. Additionally, good ethics also encompass corporate social accountability and uniform treatment of all employees. Good ethics dictate that workers should not participate in the manipulation or vandalization of information to achieve certain goals within an organization. An organization should ensure absolute fairness about all monetary transactions in addition to all manner of trading activities.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2</a:t>
            </a:fld>
            <a:endParaRPr lang="en-US"/>
          </a:p>
        </p:txBody>
      </p:sp>
    </p:spTree>
    <p:extLst>
      <p:ext uri="{BB962C8B-B14F-4D97-AF65-F5344CB8AC3E}">
        <p14:creationId xmlns:p14="http://schemas.microsoft.com/office/powerpoint/2010/main" val="3441170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An organization that commits its resources to enhance procedures and policies that promote ethical practices is capable of building a corporate culture. The moral of team members rises when employees are well protected against retaliation for individual beliefs. Organizations can only boost consumer confidence and trust through ethical practices that begin with honest and fair advertising techniques that extend to the overall sales process. Organizations that are devoid of policies that promote ethical standards are at risk of facing financial liabilities. The most common financial liability that is due to unethical practices of an organization includes a drop in sales. Another significant section full of financial liability is contained in lawsuits. Therefore, CEOs and managers should avoid all manner of discriminations such as sexual and customer discriminations to avoid financial liabilities from lawsuits.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3</a:t>
            </a:fld>
            <a:endParaRPr lang="en-US"/>
          </a:p>
        </p:txBody>
      </p:sp>
    </p:spTree>
    <p:extLst>
      <p:ext uri="{BB962C8B-B14F-4D97-AF65-F5344CB8AC3E}">
        <p14:creationId xmlns:p14="http://schemas.microsoft.com/office/powerpoint/2010/main" val="4208771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The key advantage of organizations responding to a positive code of ethics, is that, good ethics are an integral factor to customer satisfaction. Consumers are most likely to buy and stick to businesses that they feel can trust. When an organization has documented principles of behavior, employees will find it easy to report any misconduct that detoxicates the code of ethics to the CEO or the HR department of the company. The good an organization does with good ethical policies can reflect beyond profits and sales and the underlying results. So, leading by an example makes others follow suit. Having a sound code of ethics give workers an opportunity to follow a legal recourse to redress their grievances. Therefore, employees who feel offended by the rules or have a feeling that the rules set are being ignored can seek redress from a court of law.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4</a:t>
            </a:fld>
            <a:endParaRPr lang="en-US"/>
          </a:p>
        </p:txBody>
      </p:sp>
    </p:spTree>
    <p:extLst>
      <p:ext uri="{BB962C8B-B14F-4D97-AF65-F5344CB8AC3E}">
        <p14:creationId xmlns:p14="http://schemas.microsoft.com/office/powerpoint/2010/main" val="3507953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Ethical leaders are in a good position to influence positivity in the processes followed when executing business activities. </a:t>
            </a:r>
            <a:r>
              <a:rPr lang="en-US" sz="1200" kern="1200" dirty="0" err="1">
                <a:solidFill>
                  <a:schemeClr val="tx1"/>
                </a:solidFill>
                <a:effectLst/>
                <a:latin typeface="Times New Roman" pitchFamily="18" charset="0"/>
                <a:ea typeface="+mn-ea"/>
                <a:cs typeface="Times New Roman" pitchFamily="18" charset="0"/>
              </a:rPr>
              <a:t>Tsalikis</a:t>
            </a:r>
            <a:r>
              <a:rPr lang="en-US" sz="1200" kern="1200" dirty="0">
                <a:solidFill>
                  <a:schemeClr val="tx1"/>
                </a:solidFill>
                <a:effectLst/>
                <a:latin typeface="Times New Roman" pitchFamily="18" charset="0"/>
                <a:ea typeface="+mn-ea"/>
                <a:cs typeface="Times New Roman" pitchFamily="18" charset="0"/>
              </a:rPr>
              <a:t> &amp; </a:t>
            </a:r>
            <a:r>
              <a:rPr lang="en-US" sz="1200" kern="1200" dirty="0" err="1" smtClean="0">
                <a:solidFill>
                  <a:schemeClr val="tx1"/>
                </a:solidFill>
                <a:effectLst/>
                <a:latin typeface="Times New Roman" pitchFamily="18" charset="0"/>
                <a:ea typeface="+mn-ea"/>
                <a:cs typeface="Times New Roman" pitchFamily="18" charset="0"/>
              </a:rPr>
              <a:t>Fritzsche</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a:solidFill>
                  <a:schemeClr val="tx1"/>
                </a:solidFill>
                <a:effectLst/>
                <a:latin typeface="Times New Roman" pitchFamily="18" charset="0"/>
                <a:ea typeface="+mn-ea"/>
                <a:cs typeface="Times New Roman" pitchFamily="18" charset="0"/>
              </a:rPr>
              <a:t>(2017) posit that ethical leaders can stimulate alterations in values and attitudes which in turn amplify efficacy and empowerment within the work environment. When leaders adhere to ethical principles, their juniors can emulate to foster the achievement of the corporate vision. The nurturing character of leadership can boost organizational employees’ values and culture to realize high standards of ethical traits.  Ethical leaders are also considered to be people oriented as well as customer sensitive as they can know if the decisions, they are making are negatively impacting their juniors and customers in general.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5</a:t>
            </a:fld>
            <a:endParaRPr lang="en-US"/>
          </a:p>
        </p:txBody>
      </p:sp>
    </p:spTree>
    <p:extLst>
      <p:ext uri="{BB962C8B-B14F-4D97-AF65-F5344CB8AC3E}">
        <p14:creationId xmlns:p14="http://schemas.microsoft.com/office/powerpoint/2010/main" val="3706849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Strong cultures are built on two key elements which are a high level of concurring concerning what is treasured and high level of intensity about the same treasures. At the end of the day, positive ethics leads to cultural integrity which is the mother of an effective compliance program in an organization. Through proper development of potential ethics program and integrity, organizations may find it easy to address aching challenges to the business </a:t>
            </a:r>
            <a:r>
              <a:rPr lang="en-US" sz="1200" dirty="0">
                <a:latin typeface="Times New Roman" pitchFamily="18" charset="0"/>
                <a:cs typeface="Times New Roman" pitchFamily="18" charset="0"/>
              </a:rPr>
              <a:t>(Lewis, 2018)</a:t>
            </a:r>
            <a:r>
              <a:rPr lang="en-US" sz="1200" kern="1200" dirty="0">
                <a:solidFill>
                  <a:schemeClr val="tx1"/>
                </a:solidFill>
                <a:effectLst/>
                <a:latin typeface="Times New Roman" pitchFamily="18" charset="0"/>
                <a:ea typeface="+mn-ea"/>
                <a:cs typeface="Times New Roman" pitchFamily="18" charset="0"/>
              </a:rPr>
              <a:t>. This can be achieved through defining the culture that surrounds the organization in regard to its ethics. Creating an affirmative program of ethics promotes a multigenerational workforce in an organization since the culture of individuals will not be seen as a hindrance to operation. Ethics creates a balanced environment for everyone to fit.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6</a:t>
            </a:fld>
            <a:endParaRPr lang="en-US"/>
          </a:p>
        </p:txBody>
      </p:sp>
    </p:spTree>
    <p:extLst>
      <p:ext uri="{BB962C8B-B14F-4D97-AF65-F5344CB8AC3E}">
        <p14:creationId xmlns:p14="http://schemas.microsoft.com/office/powerpoint/2010/main" val="3678660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According to </a:t>
            </a:r>
            <a:r>
              <a:rPr lang="en-US" sz="1200" kern="1200" dirty="0" err="1" smtClean="0">
                <a:solidFill>
                  <a:schemeClr val="tx1"/>
                </a:solidFill>
                <a:effectLst/>
                <a:latin typeface="Times New Roman" pitchFamily="18" charset="0"/>
                <a:ea typeface="+mn-ea"/>
                <a:cs typeface="Times New Roman" pitchFamily="18" charset="0"/>
              </a:rPr>
              <a:t>DesJardins</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a:solidFill>
                  <a:schemeClr val="tx1"/>
                </a:solidFill>
                <a:effectLst/>
                <a:latin typeface="Times New Roman" pitchFamily="18" charset="0"/>
                <a:ea typeface="+mn-ea"/>
                <a:cs typeface="Times New Roman" pitchFamily="18" charset="0"/>
              </a:rPr>
              <a:t>(2016</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a:solidFill>
                  <a:schemeClr val="tx1"/>
                </a:solidFill>
                <a:effectLst/>
                <a:latin typeface="Times New Roman" pitchFamily="18" charset="0"/>
                <a:ea typeface="+mn-ea"/>
                <a:cs typeface="Times New Roman" pitchFamily="18" charset="0"/>
              </a:rPr>
              <a:t>when hiring senior managers like the CEOs ethics can guide the boards consider cultural fit and appoint candidates who can deliver beyond competence. Likewise, ethics can trigger the selection of leaders that moral capability, character, and chemistry to motivate and win the hearts of key players to the organization. The issue of battling values fatigue is a major challenge to many organizations today. It occurs through the boredom of sending the same messages repeatedly. The use of positive ethics can motivate employees not to be subject to battling values fatigue. Naysayers undermine the efforts of an organization. Good ethics should be applied to change such a culture in organizations.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7</a:t>
            </a:fld>
            <a:endParaRPr lang="en-US"/>
          </a:p>
        </p:txBody>
      </p:sp>
    </p:spTree>
    <p:extLst>
      <p:ext uri="{BB962C8B-B14F-4D97-AF65-F5344CB8AC3E}">
        <p14:creationId xmlns:p14="http://schemas.microsoft.com/office/powerpoint/2010/main" val="593597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Leaders can focus their attention on establishing problem-solving techniques and ethical skills as a way of developing a culture in an organization. Instead of just dictating the types of behaviors to expect leaders can develop effective, ethical policies and behavior strategies for solving issues related to culture. Organizational leaders can decide to use ethics ombudsman to teach people about the desired culture in an organization. The staff can present the most appropriate tools to use in fostering organizational culture. The idea of immediate corrective feedback is borrowed introductory psychology which is an essential tool in establishing positive ethics and organizational culture. Leaders should develop the attitude of delivering timely corrective feedback to reinforce a culture of ethics.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8</a:t>
            </a:fld>
            <a:endParaRPr lang="en-US"/>
          </a:p>
        </p:txBody>
      </p:sp>
    </p:spTree>
    <p:extLst>
      <p:ext uri="{BB962C8B-B14F-4D97-AF65-F5344CB8AC3E}">
        <p14:creationId xmlns:p14="http://schemas.microsoft.com/office/powerpoint/2010/main" val="4256775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Leaders can create a desired organizational culture by clear expectations of what is right and Wrong (</a:t>
            </a:r>
            <a:r>
              <a:rPr lang="en-US" sz="1200" kern="1200" dirty="0" err="1">
                <a:solidFill>
                  <a:schemeClr val="tx1"/>
                </a:solidFill>
                <a:effectLst/>
                <a:latin typeface="Times New Roman" pitchFamily="18" charset="0"/>
                <a:ea typeface="+mn-ea"/>
                <a:cs typeface="Times New Roman" pitchFamily="18" charset="0"/>
              </a:rPr>
              <a:t>Beltramini</a:t>
            </a:r>
            <a:r>
              <a:rPr lang="en-US" sz="1200" kern="1200" dirty="0">
                <a:solidFill>
                  <a:schemeClr val="tx1"/>
                </a:solidFill>
                <a:effectLst/>
                <a:latin typeface="Times New Roman" pitchFamily="18" charset="0"/>
                <a:ea typeface="+mn-ea"/>
                <a:cs typeface="Times New Roman" pitchFamily="18" charset="0"/>
              </a:rPr>
              <a:t> et al., 2015). This involves everything beginning from attire, behavior towards workmates, the public and customers, and expression of attitudes. Clear anticipations are a crucial step in towards achieving a good ethical organizational culture. The leaders should practice what they command and be sure to model for their juniors the expected traits that they desire to see within their organizations. From the basic truth of operant conditioning if you want a certain behavior to continue then reinforcement is the key to achieving your desired results. If you want a certain behavior to stop then stop reinforcing it.</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9</a:t>
            </a:fld>
            <a:endParaRPr lang="en-US"/>
          </a:p>
        </p:txBody>
      </p:sp>
    </p:spTree>
    <p:extLst>
      <p:ext uri="{BB962C8B-B14F-4D97-AF65-F5344CB8AC3E}">
        <p14:creationId xmlns:p14="http://schemas.microsoft.com/office/powerpoint/2010/main" val="4008298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A values statement explains the general principles of the desired behavior. It is the foundation against which practices and decisions are assessed to determine if they can meet the workers’ and organization’s requirements. Organizational code of ethics provides definitions that are specific to the organization concerning what is required and expected of the organization’s staff. The code of ethics is a primary factor in creating an ethics program in an organization as it clarifies the expectations of an organization. If an organization should ensure that workers are familiar with employee’s goals and anticipations, and what resources are accessible by workers, the officer in charge of ethics need to formulate a prudent communication strategy to cultivate a program of ethics.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10</a:t>
            </a:fld>
            <a:endParaRPr lang="en-US"/>
          </a:p>
        </p:txBody>
      </p:sp>
    </p:spTree>
    <p:extLst>
      <p:ext uri="{BB962C8B-B14F-4D97-AF65-F5344CB8AC3E}">
        <p14:creationId xmlns:p14="http://schemas.microsoft.com/office/powerpoint/2010/main" val="3523404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Through ethics training, the workers will know the requirements and expectations of an organization. Providing training platforms for workers is critical as it gives them an opportunity to try the values in hypothetical challenges and situations which allows them to apply the same values in the real world of duties. Workers can also learn what is acceptable when they are given measures and rewards. If a certain ethical trait is investigated and rewarded and if unethical behavior is identified and dissuaded employees will understand that the organization is serious in fostering certain values and code of ethics are paramount. Tracking and monitoring employees conduct is key to planning for ethics program through the internalization of ethics code and values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11</a:t>
            </a:fld>
            <a:endParaRPr lang="en-US"/>
          </a:p>
        </p:txBody>
      </p:sp>
    </p:spTree>
    <p:extLst>
      <p:ext uri="{BB962C8B-B14F-4D97-AF65-F5344CB8AC3E}">
        <p14:creationId xmlns:p14="http://schemas.microsoft.com/office/powerpoint/2010/main" val="1680978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The incoming leaders to the organization under case study should begin transformation by ensuring their fairness when employing staff. Workers should be given opportunity according to their merits not favors or relationship to the seniors. Another element that should be fostered to ensure there is positive ethics in the organization is integrity. Leaders should refrain from embezzling funds meant to run the important activities of the organization into their own pockets. Moreover, employees also need to be honest a stop faking illness so that they are given time to indulge in their personal affairs. Then lastly accountability is key if the organization must enjoy the fruits of values and positive ethics. Both the seniors and junior staff should be responsible for their activities to the organization.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12</a:t>
            </a:fld>
            <a:endParaRPr lang="en-US"/>
          </a:p>
        </p:txBody>
      </p:sp>
    </p:spTree>
    <p:extLst>
      <p:ext uri="{BB962C8B-B14F-4D97-AF65-F5344CB8AC3E}">
        <p14:creationId xmlns:p14="http://schemas.microsoft.com/office/powerpoint/2010/main" val="2279136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In conclusion, a quality code of ethics can boost a company’s success. When workers feel engaged and included in the culture and success of the company, they feel more devoted, and they may find it difficult to quit such work environments. Quality code of conducts also promotes greater customer retention and loyalty. When customers identify and experience that a company has quality standards of conduct, customers are likely to express their appreciation and satisfaction in the organization. Positive ethics leads to organizations building strong contacts with suppliers. Just like it is with workers the more suppliers learn what is expected of them and what they can expect from the company the alliance grows stronger than before and this enhances success. Therefore, business should be observant of ethics that can foster strength and growth in their operations.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13</a:t>
            </a:fld>
            <a:endParaRPr lang="en-US"/>
          </a:p>
        </p:txBody>
      </p:sp>
    </p:spTree>
    <p:extLst>
      <p:ext uri="{BB962C8B-B14F-4D97-AF65-F5344CB8AC3E}">
        <p14:creationId xmlns:p14="http://schemas.microsoft.com/office/powerpoint/2010/main" val="343604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1786079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4020772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2418395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3505C9-A1C0-41DB-B3E7-38566B372386}" type="datetimeFigureOut">
              <a:rPr lang="en-US" smtClean="0"/>
              <a:t>3/30/2019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2300037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3505C9-A1C0-41DB-B3E7-38566B372386}" type="datetimeFigureOut">
              <a:rPr lang="en-US" smtClean="0"/>
              <a:t>3/30/2019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4250163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3505C9-A1C0-41DB-B3E7-38566B372386}" type="datetimeFigureOut">
              <a:rPr lang="en-US" smtClean="0"/>
              <a:t>3/30/2019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106265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3505C9-A1C0-41DB-B3E7-38566B372386}" type="datetimeFigureOut">
              <a:rPr lang="en-US" smtClean="0"/>
              <a:t>3/30/2019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19475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3505C9-A1C0-41DB-B3E7-38566B372386}" type="datetimeFigureOut">
              <a:rPr lang="en-US" smtClean="0"/>
              <a:t>3/30/2019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3591584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3505C9-A1C0-41DB-B3E7-38566B372386}" type="datetimeFigureOut">
              <a:rPr lang="en-US" smtClean="0"/>
              <a:t>3/30/2019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927099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3090474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427265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10366799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37065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2204433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34221139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509217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F3505C9-A1C0-41DB-B3E7-38566B372386}" type="datetimeFigureOut">
              <a:rPr lang="en-US" smtClean="0"/>
              <a:t>3/30/2019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890EA30-658A-4531-9433-C87EDF816168}" type="slidenum">
              <a:rPr lang="en-US" smtClean="0"/>
              <a:t>‹#›</a:t>
            </a:fld>
            <a:endParaRPr lang="en-US"/>
          </a:p>
        </p:txBody>
      </p:sp>
    </p:spTree>
    <p:extLst>
      <p:ext uri="{BB962C8B-B14F-4D97-AF65-F5344CB8AC3E}">
        <p14:creationId xmlns:p14="http://schemas.microsoft.com/office/powerpoint/2010/main" val="38317748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DE2997-ADF1-4A71-9366-42BB3E556E72}"/>
              </a:ext>
            </a:extLst>
          </p:cNvPr>
          <p:cNvSpPr>
            <a:spLocks noGrp="1"/>
          </p:cNvSpPr>
          <p:nvPr>
            <p:ph type="ctrTitle"/>
          </p:nvPr>
        </p:nvSpPr>
        <p:spPr/>
        <p:txBody>
          <a:bodyPr/>
          <a:lstStyle/>
          <a:p>
            <a:pPr algn="l"/>
            <a:r>
              <a:rPr lang="en-US" sz="4400" dirty="0">
                <a:latin typeface="Times New Roman" panose="02020603050405020304" pitchFamily="18" charset="0"/>
                <a:cs typeface="Times New Roman" panose="02020603050405020304" pitchFamily="18" charset="0"/>
              </a:rPr>
              <a:t>Ethics and Organizational </a:t>
            </a:r>
            <a:r>
              <a:rPr lang="en-US" sz="4400" dirty="0" smtClean="0">
                <a:latin typeface="Times New Roman" panose="02020603050405020304" pitchFamily="18" charset="0"/>
                <a:cs typeface="Times New Roman" panose="02020603050405020304" pitchFamily="18" charset="0"/>
              </a:rPr>
              <a:t>Culture </a:t>
            </a:r>
            <a:endParaRPr lang="en-US" sz="4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 xmlns:a16="http://schemas.microsoft.com/office/drawing/2014/main" id="{F9517929-68B9-49C7-954C-57FEB2C7DFE8}"/>
              </a:ext>
            </a:extLst>
          </p:cNvPr>
          <p:cNvSpPr>
            <a:spLocks noGrp="1"/>
          </p:cNvSpPr>
          <p:nvPr>
            <p:ph type="subTitle" idx="1"/>
          </p:nvPr>
        </p:nvSpPr>
        <p:spPr/>
        <p:txBody>
          <a:bodyPr>
            <a:normAutofit/>
          </a:bodyPr>
          <a:lstStyle/>
          <a:p>
            <a:r>
              <a:rPr lang="en-US" sz="2400" dirty="0">
                <a:latin typeface="Times New Roman" panose="02020603050405020304" pitchFamily="18" charset="0"/>
                <a:cs typeface="Times New Roman" panose="02020603050405020304" pitchFamily="18" charset="0"/>
              </a:rPr>
              <a:t>Student’s Name </a:t>
            </a:r>
          </a:p>
          <a:p>
            <a:r>
              <a:rPr lang="en-US" sz="2400" dirty="0">
                <a:latin typeface="Times New Roman" panose="02020603050405020304" pitchFamily="18" charset="0"/>
                <a:cs typeface="Times New Roman" panose="02020603050405020304" pitchFamily="18" charset="0"/>
              </a:rPr>
              <a:t>Institutional Affiliation </a:t>
            </a:r>
          </a:p>
        </p:txBody>
      </p:sp>
    </p:spTree>
    <p:extLst>
      <p:ext uri="{BB962C8B-B14F-4D97-AF65-F5344CB8AC3E}">
        <p14:creationId xmlns:p14="http://schemas.microsoft.com/office/powerpoint/2010/main" val="3319351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66A190-3D0B-42FC-9FDE-17A30754D3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 xmlns:a16="http://schemas.microsoft.com/office/drawing/2014/main" id="{A3B1BB5F-9461-4B74-9492-CFC23EDC7059}"/>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Taking care of employees </a:t>
            </a:r>
          </a:p>
          <a:p>
            <a:r>
              <a:rPr lang="en-US" sz="2400" dirty="0">
                <a:latin typeface="Times New Roman" panose="02020603050405020304" pitchFamily="18" charset="0"/>
                <a:cs typeface="Times New Roman" panose="02020603050405020304" pitchFamily="18" charset="0"/>
              </a:rPr>
              <a:t>Business and financial ethics </a:t>
            </a:r>
          </a:p>
          <a:p>
            <a:r>
              <a:rPr lang="en-US" sz="2400" dirty="0">
                <a:latin typeface="Times New Roman" panose="02020603050405020304" pitchFamily="18" charset="0"/>
                <a:cs typeface="Times New Roman" panose="02020603050405020304" pitchFamily="18" charset="0"/>
              </a:rPr>
              <a:t>Corporate social accountability </a:t>
            </a:r>
          </a:p>
          <a:p>
            <a:r>
              <a:rPr lang="en-US" sz="2400" dirty="0">
                <a:latin typeface="Times New Roman" panose="02020603050405020304" pitchFamily="18" charset="0"/>
                <a:cs typeface="Times New Roman" panose="02020603050405020304" pitchFamily="18" charset="0"/>
              </a:rPr>
              <a:t>Uniform treatment of all employees</a:t>
            </a:r>
          </a:p>
        </p:txBody>
      </p:sp>
    </p:spTree>
    <p:extLst>
      <p:ext uri="{BB962C8B-B14F-4D97-AF65-F5344CB8AC3E}">
        <p14:creationId xmlns:p14="http://schemas.microsoft.com/office/powerpoint/2010/main" val="2439965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4D1A23-E5F0-4A82-A8EC-06E6ED9ECEDF}"/>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Importance of Ethics in an Organization</a:t>
            </a:r>
          </a:p>
        </p:txBody>
      </p:sp>
      <p:sp>
        <p:nvSpPr>
          <p:cNvPr id="3" name="Content Placeholder 2">
            <a:extLst>
              <a:ext uri="{FF2B5EF4-FFF2-40B4-BE49-F238E27FC236}">
                <a16:creationId xmlns="" xmlns:a16="http://schemas.microsoft.com/office/drawing/2014/main" id="{21150ABB-9DA4-4EB7-AE5F-BC308CAF582A}"/>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Builds a positive corporate culture</a:t>
            </a:r>
          </a:p>
          <a:p>
            <a:r>
              <a:rPr lang="en-US" sz="2400" dirty="0">
                <a:latin typeface="Times New Roman" panose="02020603050405020304" pitchFamily="18" charset="0"/>
                <a:cs typeface="Times New Roman" panose="02020603050405020304" pitchFamily="18" charset="0"/>
              </a:rPr>
              <a:t>Improves consumer trust and confidence </a:t>
            </a:r>
          </a:p>
          <a:p>
            <a:r>
              <a:rPr lang="en-US" sz="2400" dirty="0">
                <a:latin typeface="Times New Roman" panose="02020603050405020304" pitchFamily="18" charset="0"/>
                <a:cs typeface="Times New Roman" panose="02020603050405020304" pitchFamily="18" charset="0"/>
              </a:rPr>
              <a:t>Minimizes financial liabilities </a:t>
            </a:r>
          </a:p>
          <a:p>
            <a:r>
              <a:rPr lang="en-US" sz="2400" dirty="0">
                <a:latin typeface="Times New Roman" panose="02020603050405020304" pitchFamily="18" charset="0"/>
                <a:cs typeface="Times New Roman" panose="02020603050405020304" pitchFamily="18" charset="0"/>
              </a:rPr>
              <a:t>Reduces  potential lawsuits </a:t>
            </a:r>
          </a:p>
        </p:txBody>
      </p:sp>
    </p:spTree>
    <p:extLst>
      <p:ext uri="{BB962C8B-B14F-4D97-AF65-F5344CB8AC3E}">
        <p14:creationId xmlns:p14="http://schemas.microsoft.com/office/powerpoint/2010/main" val="3144030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3A755E-34FA-416C-9AC4-DBDB210522E8}"/>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Advantages of Code of Ethics to an Organization</a:t>
            </a:r>
          </a:p>
        </p:txBody>
      </p:sp>
      <p:sp>
        <p:nvSpPr>
          <p:cNvPr id="3" name="Content Placeholder 2">
            <a:extLst>
              <a:ext uri="{FF2B5EF4-FFF2-40B4-BE49-F238E27FC236}">
                <a16:creationId xmlns="" xmlns:a16="http://schemas.microsoft.com/office/drawing/2014/main" id="{136FB90C-EFF7-4618-8B9B-1A4977724450}"/>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Good ethics boost sales</a:t>
            </a:r>
          </a:p>
          <a:p>
            <a:r>
              <a:rPr lang="en-US" sz="2400" dirty="0">
                <a:latin typeface="Times New Roman" panose="02020603050405020304" pitchFamily="18" charset="0"/>
                <a:cs typeface="Times New Roman" panose="02020603050405020304" pitchFamily="18" charset="0"/>
              </a:rPr>
              <a:t>Speaking truth to power</a:t>
            </a:r>
          </a:p>
          <a:p>
            <a:r>
              <a:rPr lang="en-US" sz="2400" dirty="0">
                <a:latin typeface="Times New Roman" panose="02020603050405020304" pitchFamily="18" charset="0"/>
                <a:cs typeface="Times New Roman" panose="02020603050405020304" pitchFamily="18" charset="0"/>
              </a:rPr>
              <a:t>Social responsibility is affirmed</a:t>
            </a:r>
          </a:p>
          <a:p>
            <a:r>
              <a:rPr lang="en-US" sz="2400" dirty="0">
                <a:latin typeface="Times New Roman" panose="02020603050405020304" pitchFamily="18" charset="0"/>
                <a:cs typeface="Times New Roman" panose="02020603050405020304" pitchFamily="18" charset="0"/>
              </a:rPr>
              <a:t>Recourse and accountability </a:t>
            </a:r>
          </a:p>
        </p:txBody>
      </p:sp>
      <p:pic>
        <p:nvPicPr>
          <p:cNvPr id="5" name="Picture 4">
            <a:extLst>
              <a:ext uri="{FF2B5EF4-FFF2-40B4-BE49-F238E27FC236}">
                <a16:creationId xmlns="" xmlns:a16="http://schemas.microsoft.com/office/drawing/2014/main" id="{40788914-7468-44E8-A504-593C51119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4992" y="1930400"/>
            <a:ext cx="5964886" cy="3351508"/>
          </a:xfrm>
          <a:prstGeom prst="rect">
            <a:avLst/>
          </a:prstGeom>
        </p:spPr>
      </p:pic>
    </p:spTree>
    <p:extLst>
      <p:ext uri="{BB962C8B-B14F-4D97-AF65-F5344CB8AC3E}">
        <p14:creationId xmlns:p14="http://schemas.microsoft.com/office/powerpoint/2010/main" val="2298110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4F2670-A03E-459A-849F-2AA278F17B80}"/>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Importance of Ethics to a Leader</a:t>
            </a:r>
          </a:p>
        </p:txBody>
      </p:sp>
      <p:sp>
        <p:nvSpPr>
          <p:cNvPr id="3" name="Content Placeholder 2">
            <a:extLst>
              <a:ext uri="{FF2B5EF4-FFF2-40B4-BE49-F238E27FC236}">
                <a16:creationId xmlns="" xmlns:a16="http://schemas.microsoft.com/office/drawing/2014/main" id="{30511A4E-71A8-45AC-A6B2-B2E0F0C0715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Can influence process</a:t>
            </a:r>
          </a:p>
          <a:p>
            <a:r>
              <a:rPr lang="en-US" sz="2400" dirty="0">
                <a:latin typeface="Times New Roman" panose="02020603050405020304" pitchFamily="18" charset="0"/>
                <a:cs typeface="Times New Roman" panose="02020603050405020304" pitchFamily="18" charset="0"/>
              </a:rPr>
              <a:t>Stimulate alterations in values and attitudes </a:t>
            </a:r>
          </a:p>
          <a:p>
            <a:r>
              <a:rPr lang="en-US" sz="2400" dirty="0">
                <a:latin typeface="Times New Roman" panose="02020603050405020304" pitchFamily="18" charset="0"/>
                <a:cs typeface="Times New Roman" panose="02020603050405020304" pitchFamily="18" charset="0"/>
              </a:rPr>
              <a:t>Amplify empowerment (</a:t>
            </a:r>
            <a:r>
              <a:rPr lang="en-US" sz="2400" dirty="0" err="1">
                <a:latin typeface="Times New Roman" panose="02020603050405020304" pitchFamily="18" charset="0"/>
                <a:cs typeface="Times New Roman" panose="02020603050405020304" pitchFamily="18" charset="0"/>
              </a:rPr>
              <a:t>Tsalikis</a:t>
            </a:r>
            <a:r>
              <a:rPr lang="en-US" sz="2400" dirty="0">
                <a:latin typeface="Times New Roman" panose="02020603050405020304" pitchFamily="18" charset="0"/>
                <a:cs typeface="Times New Roman" panose="02020603050405020304" pitchFamily="18" charset="0"/>
              </a:rPr>
              <a:t> &amp; </a:t>
            </a:r>
            <a:r>
              <a:rPr lang="en-US" sz="2400" dirty="0" err="1">
                <a:latin typeface="Times New Roman" panose="02020603050405020304" pitchFamily="18" charset="0"/>
                <a:cs typeface="Times New Roman" panose="02020603050405020304" pitchFamily="18" charset="0"/>
              </a:rPr>
              <a:t>Fritzsche</a:t>
            </a:r>
            <a:r>
              <a:rPr lang="en-US" sz="2400" dirty="0">
                <a:latin typeface="Times New Roman" panose="02020603050405020304" pitchFamily="18" charset="0"/>
                <a:cs typeface="Times New Roman" panose="02020603050405020304" pitchFamily="18" charset="0"/>
              </a:rPr>
              <a:t>, 2017)</a:t>
            </a:r>
          </a:p>
          <a:p>
            <a:r>
              <a:rPr lang="en-US" sz="2400" dirty="0">
                <a:latin typeface="Times New Roman" panose="02020603050405020304" pitchFamily="18" charset="0"/>
                <a:cs typeface="Times New Roman" panose="02020603050405020304" pitchFamily="18" charset="0"/>
              </a:rPr>
              <a:t>They are staff and customer oriented </a:t>
            </a:r>
          </a:p>
        </p:txBody>
      </p:sp>
      <p:pic>
        <p:nvPicPr>
          <p:cNvPr id="5" name="Picture 4">
            <a:extLst>
              <a:ext uri="{FF2B5EF4-FFF2-40B4-BE49-F238E27FC236}">
                <a16:creationId xmlns="" xmlns:a16="http://schemas.microsoft.com/office/drawing/2014/main" id="{3FAD6F6E-5E6B-4D40-8F21-C28F8D42AC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3182" y="1748622"/>
            <a:ext cx="4846139" cy="3880773"/>
          </a:xfrm>
          <a:prstGeom prst="rect">
            <a:avLst/>
          </a:prstGeom>
        </p:spPr>
      </p:pic>
    </p:spTree>
    <p:extLst>
      <p:ext uri="{BB962C8B-B14F-4D97-AF65-F5344CB8AC3E}">
        <p14:creationId xmlns:p14="http://schemas.microsoft.com/office/powerpoint/2010/main" val="320085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00DAFC-98AA-4AD8-A541-58AC7931A891}"/>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 Influence of Ethics to Organizational Culture</a:t>
            </a:r>
          </a:p>
        </p:txBody>
      </p:sp>
      <p:sp>
        <p:nvSpPr>
          <p:cNvPr id="3" name="Content Placeholder 2">
            <a:extLst>
              <a:ext uri="{FF2B5EF4-FFF2-40B4-BE49-F238E27FC236}">
                <a16:creationId xmlns="" xmlns:a16="http://schemas.microsoft.com/office/drawing/2014/main" id="{FA3E7FC4-483D-4AB8-91DA-18194078D2A6}"/>
              </a:ext>
            </a:extLst>
          </p:cNvPr>
          <p:cNvSpPr>
            <a:spLocks noGrp="1"/>
          </p:cNvSpPr>
          <p:nvPr>
            <p:ph idx="1"/>
          </p:nvPr>
        </p:nvSpPr>
        <p:spPr/>
        <p:txBody>
          <a:bodyPr>
            <a:normAutofit/>
          </a:bodyPr>
          <a:lstStyle/>
          <a:p>
            <a:r>
              <a:rPr lang="en-US" sz="2400" dirty="0">
                <a:latin typeface="Times New Roman" pitchFamily="18" charset="0"/>
                <a:cs typeface="Times New Roman" pitchFamily="18" charset="0"/>
              </a:rPr>
              <a:t> Acquiring a potential culture of integrity </a:t>
            </a:r>
          </a:p>
          <a:p>
            <a:r>
              <a:rPr lang="en-US" sz="2400" dirty="0">
                <a:latin typeface="Times New Roman" pitchFamily="18" charset="0"/>
                <a:cs typeface="Times New Roman" pitchFamily="18" charset="0"/>
              </a:rPr>
              <a:t>Addressing problems to develop  ethics programs (Lewis, 2018) </a:t>
            </a:r>
          </a:p>
          <a:p>
            <a:r>
              <a:rPr lang="en-US" sz="2400" dirty="0">
                <a:latin typeface="Times New Roman" pitchFamily="18" charset="0"/>
                <a:cs typeface="Times New Roman" pitchFamily="18" charset="0"/>
              </a:rPr>
              <a:t>Appealing to workforce at cross generational level</a:t>
            </a:r>
          </a:p>
          <a:p>
            <a:endParaRPr lang="en-US" sz="2400" dirty="0">
              <a:latin typeface="Times New Roman" pitchFamily="18" charset="0"/>
              <a:cs typeface="Times New Roman" pitchFamily="18" charset="0"/>
            </a:endParaRPr>
          </a:p>
          <a:p>
            <a:pPr marL="0" indent="0">
              <a:buNone/>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846848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DAFB66-50EC-4AA4-B852-D7FEEEA37B56}"/>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Influence of Ethics to Organizational Culture (Continuation)</a:t>
            </a:r>
          </a:p>
        </p:txBody>
      </p:sp>
      <p:sp>
        <p:nvSpPr>
          <p:cNvPr id="3" name="Content Placeholder 2">
            <a:extLst>
              <a:ext uri="{FF2B5EF4-FFF2-40B4-BE49-F238E27FC236}">
                <a16:creationId xmlns="" xmlns:a16="http://schemas.microsoft.com/office/drawing/2014/main" id="{E8F4E1F6-0F23-47F7-960D-E51D7DDB5C0D}"/>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Addressing managerial flux (</a:t>
            </a:r>
            <a:r>
              <a:rPr lang="en-US" sz="2400" dirty="0" err="1">
                <a:latin typeface="Times New Roman" panose="02020603050405020304" pitchFamily="18" charset="0"/>
                <a:cs typeface="Times New Roman" panose="02020603050405020304" pitchFamily="18" charset="0"/>
              </a:rPr>
              <a:t>DesJardins</a:t>
            </a:r>
            <a:r>
              <a:rPr lang="en-US" sz="2400" dirty="0">
                <a:latin typeface="Times New Roman" panose="02020603050405020304" pitchFamily="18" charset="0"/>
                <a:cs typeface="Times New Roman" panose="02020603050405020304" pitchFamily="18" charset="0"/>
              </a:rPr>
              <a:t>, 2016</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Battling values fatigue</a:t>
            </a:r>
          </a:p>
          <a:p>
            <a:r>
              <a:rPr lang="en-US" sz="2400" dirty="0">
                <a:latin typeface="Times New Roman" panose="02020603050405020304" pitchFamily="18" charset="0"/>
                <a:cs typeface="Times New Roman" panose="02020603050405020304" pitchFamily="18" charset="0"/>
              </a:rPr>
              <a:t>Handling naysayers </a:t>
            </a:r>
          </a:p>
        </p:txBody>
      </p:sp>
    </p:spTree>
    <p:extLst>
      <p:ext uri="{BB962C8B-B14F-4D97-AF65-F5344CB8AC3E}">
        <p14:creationId xmlns:p14="http://schemas.microsoft.com/office/powerpoint/2010/main" val="3213155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DF1D27E-419C-49B8-8CDB-8F469FC92E56}"/>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How a leader can use ethics to shape organizational culture</a:t>
            </a:r>
          </a:p>
        </p:txBody>
      </p:sp>
      <p:sp>
        <p:nvSpPr>
          <p:cNvPr id="3" name="Content Placeholder 2">
            <a:extLst>
              <a:ext uri="{FF2B5EF4-FFF2-40B4-BE49-F238E27FC236}">
                <a16:creationId xmlns="" xmlns:a16="http://schemas.microsoft.com/office/drawing/2014/main" id="{ECB51103-B9DD-47C1-8726-7DE9F3351679}"/>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Concentrating on problem solving and skill building</a:t>
            </a:r>
          </a:p>
          <a:p>
            <a:r>
              <a:rPr lang="en-US" sz="2400" dirty="0">
                <a:latin typeface="Times New Roman" panose="02020603050405020304" pitchFamily="18" charset="0"/>
                <a:cs typeface="Times New Roman" panose="02020603050405020304" pitchFamily="18" charset="0"/>
              </a:rPr>
              <a:t>Availing necessary tools needed for workers to act ethically</a:t>
            </a:r>
          </a:p>
          <a:p>
            <a:r>
              <a:rPr lang="en-US" sz="2400" dirty="0">
                <a:latin typeface="Times New Roman" panose="02020603050405020304" pitchFamily="18" charset="0"/>
                <a:cs typeface="Times New Roman" panose="02020603050405020304" pitchFamily="18" charset="0"/>
              </a:rPr>
              <a:t>Provide corrective feedback </a:t>
            </a:r>
          </a:p>
        </p:txBody>
      </p:sp>
    </p:spTree>
    <p:extLst>
      <p:ext uri="{BB962C8B-B14F-4D97-AF65-F5344CB8AC3E}">
        <p14:creationId xmlns:p14="http://schemas.microsoft.com/office/powerpoint/2010/main" val="2024362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AD841A-CEEA-4C0A-8D52-23765A0221C4}"/>
              </a:ext>
            </a:extLst>
          </p:cNvPr>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How A Leader Can Use Ethics To Shape Organizational Culture</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26C0D85B-0A37-4B58-94FA-92F2CD63737A}"/>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Clearing anticipations for what us right and wrong(</a:t>
            </a:r>
            <a:r>
              <a:rPr lang="en-US" sz="2400" dirty="0" err="1">
                <a:latin typeface="Times New Roman" panose="02020603050405020304" pitchFamily="18" charset="0"/>
                <a:cs typeface="Times New Roman" panose="02020603050405020304" pitchFamily="18" charset="0"/>
              </a:rPr>
              <a:t>Beltramini</a:t>
            </a:r>
            <a:r>
              <a:rPr lang="en-US" sz="2400" dirty="0">
                <a:latin typeface="Times New Roman" panose="02020603050405020304" pitchFamily="18" charset="0"/>
                <a:cs typeface="Times New Roman" panose="02020603050405020304" pitchFamily="18" charset="0"/>
              </a:rPr>
              <a:t> et al., 2015) </a:t>
            </a:r>
          </a:p>
          <a:p>
            <a:r>
              <a:rPr lang="en-US" sz="2400" dirty="0">
                <a:latin typeface="Times New Roman" panose="02020603050405020304" pitchFamily="18" charset="0"/>
                <a:cs typeface="Times New Roman" panose="02020603050405020304" pitchFamily="18" charset="0"/>
              </a:rPr>
              <a:t>Modeling the desired trait</a:t>
            </a:r>
          </a:p>
          <a:p>
            <a:r>
              <a:rPr lang="en-US" sz="2400" dirty="0">
                <a:latin typeface="Times New Roman" panose="02020603050405020304" pitchFamily="18" charset="0"/>
                <a:cs typeface="Times New Roman" panose="02020603050405020304" pitchFamily="18" charset="0"/>
              </a:rPr>
              <a:t>Reinforcing the desired behavior</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 xmlns:a16="http://schemas.microsoft.com/office/drawing/2014/main" id="{176FE0FF-AA69-470B-B70F-26DECD9B64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1613" y="3070687"/>
            <a:ext cx="5304777" cy="2970675"/>
          </a:xfrm>
          <a:prstGeom prst="rect">
            <a:avLst/>
          </a:prstGeom>
        </p:spPr>
      </p:pic>
    </p:spTree>
    <p:extLst>
      <p:ext uri="{BB962C8B-B14F-4D97-AF65-F5344CB8AC3E}">
        <p14:creationId xmlns:p14="http://schemas.microsoft.com/office/powerpoint/2010/main" val="2003675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5BEF9C-D7B6-4FE8-AD19-F4DC0646F03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Best Practices for Creating a Public Organization Ethics Program</a:t>
            </a:r>
          </a:p>
        </p:txBody>
      </p:sp>
      <p:sp>
        <p:nvSpPr>
          <p:cNvPr id="3" name="Content Placeholder 2">
            <a:extLst>
              <a:ext uri="{FF2B5EF4-FFF2-40B4-BE49-F238E27FC236}">
                <a16:creationId xmlns="" xmlns:a16="http://schemas.microsoft.com/office/drawing/2014/main" id="{4B0E528D-387D-4422-A98E-076437A0B386}"/>
              </a:ext>
            </a:extLst>
          </p:cNvPr>
          <p:cNvSpPr>
            <a:spLocks noGrp="1"/>
          </p:cNvSpPr>
          <p:nvPr>
            <p:ph idx="1"/>
          </p:nvPr>
        </p:nvSpPr>
        <p:spPr/>
        <p:txBody>
          <a:bodyPr>
            <a:normAutofit/>
          </a:bodyPr>
          <a:lstStyle/>
          <a:p>
            <a:r>
              <a:rPr lang="en-US" sz="2400" dirty="0">
                <a:latin typeface="Times New Roman" pitchFamily="18" charset="0"/>
                <a:cs typeface="Times New Roman" pitchFamily="18" charset="0"/>
              </a:rPr>
              <a:t>Values statement </a:t>
            </a:r>
          </a:p>
          <a:p>
            <a:r>
              <a:rPr lang="en-US" sz="2400" dirty="0">
                <a:latin typeface="Times New Roman" pitchFamily="18" charset="0"/>
                <a:cs typeface="Times New Roman" pitchFamily="18" charset="0"/>
              </a:rPr>
              <a:t>Organizational code of ethics</a:t>
            </a:r>
          </a:p>
          <a:p>
            <a:r>
              <a:rPr lang="en-US" sz="2400" dirty="0">
                <a:latin typeface="Times New Roman" pitchFamily="18" charset="0"/>
                <a:cs typeface="Times New Roman" pitchFamily="18" charset="0"/>
              </a:rPr>
              <a:t>Ethics strategy of communication </a:t>
            </a:r>
          </a:p>
        </p:txBody>
      </p:sp>
      <p:pic>
        <p:nvPicPr>
          <p:cNvPr id="5" name="Picture 4">
            <a:extLst>
              <a:ext uri="{FF2B5EF4-FFF2-40B4-BE49-F238E27FC236}">
                <a16:creationId xmlns="" xmlns:a16="http://schemas.microsoft.com/office/drawing/2014/main" id="{7E20DFB1-BB90-4FA7-ACBF-F0ADAC47BB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9957" y="1082351"/>
            <a:ext cx="5705785" cy="3880773"/>
          </a:xfrm>
          <a:prstGeom prst="rect">
            <a:avLst/>
          </a:prstGeom>
        </p:spPr>
      </p:pic>
    </p:spTree>
    <p:extLst>
      <p:ext uri="{BB962C8B-B14F-4D97-AF65-F5344CB8AC3E}">
        <p14:creationId xmlns:p14="http://schemas.microsoft.com/office/powerpoint/2010/main" val="2787652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1B4831-E3B9-419B-BC1C-5A91D5B22CA7}"/>
              </a:ext>
            </a:extLst>
          </p:cNvPr>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Best Practices For Creating A Public Organization Code Of Ethics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9EA68FF0-0D9C-416C-86D8-26634F6BAC34}"/>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Ethics training </a:t>
            </a:r>
          </a:p>
          <a:p>
            <a:r>
              <a:rPr lang="en-US" sz="2400" dirty="0">
                <a:latin typeface="Times New Roman" panose="02020603050405020304" pitchFamily="18" charset="0"/>
                <a:cs typeface="Times New Roman" panose="02020603050405020304" pitchFamily="18" charset="0"/>
              </a:rPr>
              <a:t>Rewards and measurements </a:t>
            </a:r>
          </a:p>
          <a:p>
            <a:r>
              <a:rPr lang="en-US" sz="2400" dirty="0">
                <a:latin typeface="Times New Roman" panose="02020603050405020304" pitchFamily="18" charset="0"/>
                <a:cs typeface="Times New Roman" panose="02020603050405020304" pitchFamily="18" charset="0"/>
              </a:rPr>
              <a:t>Monitoring and tracking systems </a:t>
            </a:r>
          </a:p>
        </p:txBody>
      </p:sp>
    </p:spTree>
    <p:extLst>
      <p:ext uri="{BB962C8B-B14F-4D97-AF65-F5344CB8AC3E}">
        <p14:creationId xmlns:p14="http://schemas.microsoft.com/office/powerpoint/2010/main" val="134685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21B949-BADE-4B0F-8C8A-57410B533A2F}"/>
              </a:ext>
            </a:extLst>
          </p:cNvPr>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Code Of Ethics For The Case Study Scenario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B183E95E-FD89-450C-B487-7F57E156F306}"/>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Fairness </a:t>
            </a:r>
          </a:p>
          <a:p>
            <a:r>
              <a:rPr lang="en-US" sz="2400" dirty="0">
                <a:latin typeface="Times New Roman" panose="02020603050405020304" pitchFamily="18" charset="0"/>
                <a:cs typeface="Times New Roman" panose="02020603050405020304" pitchFamily="18" charset="0"/>
              </a:rPr>
              <a:t>Integrity </a:t>
            </a:r>
          </a:p>
          <a:p>
            <a:r>
              <a:rPr lang="en-US" sz="2400" dirty="0">
                <a:latin typeface="Times New Roman" panose="02020603050405020304" pitchFamily="18" charset="0"/>
                <a:cs typeface="Times New Roman" panose="02020603050405020304" pitchFamily="18" charset="0"/>
              </a:rPr>
              <a:t>Honesty </a:t>
            </a:r>
          </a:p>
          <a:p>
            <a:r>
              <a:rPr lang="en-US" sz="2400" dirty="0">
                <a:latin typeface="Times New Roman" panose="02020603050405020304" pitchFamily="18" charset="0"/>
                <a:cs typeface="Times New Roman" panose="02020603050405020304" pitchFamily="18" charset="0"/>
              </a:rPr>
              <a:t>Accountability  </a:t>
            </a:r>
          </a:p>
          <a:p>
            <a:endParaRPr lang="en-US"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 xmlns:a16="http://schemas.microsoft.com/office/drawing/2014/main" id="{55EFC880-A015-4F11-88F1-F7016B524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5987" y="2048928"/>
            <a:ext cx="6094536" cy="3468406"/>
          </a:xfrm>
          <a:prstGeom prst="rect">
            <a:avLst/>
          </a:prstGeom>
        </p:spPr>
      </p:pic>
    </p:spTree>
    <p:extLst>
      <p:ext uri="{BB962C8B-B14F-4D97-AF65-F5344CB8AC3E}">
        <p14:creationId xmlns:p14="http://schemas.microsoft.com/office/powerpoint/2010/main" val="2456062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68C5ED-6833-4B7D-AE64-DC7FBD382BC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 xmlns:a16="http://schemas.microsoft.com/office/drawing/2014/main" id="{148738EE-B57F-4218-AF08-C9E9C596FF1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Employee and retention </a:t>
            </a:r>
          </a:p>
          <a:p>
            <a:r>
              <a:rPr lang="en-US" sz="2400" dirty="0">
                <a:latin typeface="Times New Roman" panose="02020603050405020304" pitchFamily="18" charset="0"/>
                <a:cs typeface="Times New Roman" panose="02020603050405020304" pitchFamily="18" charset="0"/>
              </a:rPr>
              <a:t>Greater customer loyalty </a:t>
            </a:r>
          </a:p>
          <a:p>
            <a:r>
              <a:rPr lang="en-US" sz="2400" dirty="0">
                <a:latin typeface="Times New Roman" panose="02020603050405020304" pitchFamily="18" charset="0"/>
                <a:cs typeface="Times New Roman" panose="02020603050405020304" pitchFamily="18" charset="0"/>
              </a:rPr>
              <a:t>Build potential relationship with suppliers </a:t>
            </a:r>
          </a:p>
        </p:txBody>
      </p:sp>
    </p:spTree>
    <p:extLst>
      <p:ext uri="{BB962C8B-B14F-4D97-AF65-F5344CB8AC3E}">
        <p14:creationId xmlns:p14="http://schemas.microsoft.com/office/powerpoint/2010/main" val="654989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E78ED8-EA8D-4180-A747-7ABF63EF1136}"/>
              </a:ext>
            </a:extLst>
          </p:cNvPr>
          <p:cNvSpPr>
            <a:spLocks noGrp="1"/>
          </p:cNvSpPr>
          <p:nvPr>
            <p:ph type="title"/>
          </p:nvPr>
        </p:nvSpPr>
        <p:spPr>
          <a:xfrm>
            <a:off x="677334" y="609600"/>
            <a:ext cx="8596668" cy="779585"/>
          </a:xfrm>
        </p:spPr>
        <p:txBody>
          <a:bodyPr/>
          <a:lstStyle/>
          <a:p>
            <a:pPr algn="ctr"/>
            <a:r>
              <a:rPr lang="en-US" dirty="0">
                <a:latin typeface="Times New Roman" pitchFamily="18" charset="0"/>
                <a:cs typeface="Times New Roman" pitchFamily="18" charset="0"/>
              </a:rPr>
              <a:t>References </a:t>
            </a:r>
          </a:p>
        </p:txBody>
      </p:sp>
      <p:sp>
        <p:nvSpPr>
          <p:cNvPr id="3" name="Content Placeholder 2">
            <a:extLst>
              <a:ext uri="{FF2B5EF4-FFF2-40B4-BE49-F238E27FC236}">
                <a16:creationId xmlns="" xmlns:a16="http://schemas.microsoft.com/office/drawing/2014/main" id="{56B393BB-1908-429F-BA7D-BF7AE25BC06F}"/>
              </a:ext>
            </a:extLst>
          </p:cNvPr>
          <p:cNvSpPr>
            <a:spLocks noGrp="1"/>
          </p:cNvSpPr>
          <p:nvPr>
            <p:ph idx="1"/>
          </p:nvPr>
        </p:nvSpPr>
        <p:spPr>
          <a:xfrm>
            <a:off x="668215" y="1600200"/>
            <a:ext cx="8605787" cy="5099537"/>
          </a:xfrm>
        </p:spPr>
        <p:txBody>
          <a:bodyPr>
            <a:normAutofit fontScale="25000" lnSpcReduction="20000"/>
          </a:bodyPr>
          <a:lstStyle/>
          <a:p>
            <a:pPr marL="0" marR="0" indent="0">
              <a:lnSpc>
                <a:spcPct val="200000"/>
              </a:lnSpc>
              <a:spcBef>
                <a:spcPts val="0"/>
              </a:spcBef>
              <a:spcAft>
                <a:spcPts val="800"/>
              </a:spcAft>
              <a:buNone/>
            </a:pPr>
            <a:r>
              <a:rPr lang="en-US" sz="9600"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Beltramini</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R. F., Peterson, R. A., &amp; </a:t>
            </a:r>
            <a:r>
              <a:rPr lang="en-US" sz="9600"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Kozmetsky</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G. (2015). </a:t>
            </a:r>
            <a:r>
              <a:rPr lang="en-US" sz="9600"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Concerns </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of college </a:t>
            </a:r>
            <a:r>
              <a:rPr lang="en-US" sz="9600"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students </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regarding business </a:t>
            </a:r>
            <a:r>
              <a:rPr lang="en-US" sz="9600"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ethics</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r>
              <a:rPr lang="en-US" sz="9600" i="1" dirty="0">
                <a:latin typeface="Times New Roman" panose="02020603050405020304" pitchFamily="18" charset="0"/>
                <a:ea typeface="Calibri" panose="020F0502020204030204" pitchFamily="34" charset="0"/>
                <a:cs typeface="Times New Roman" panose="02020603050405020304" pitchFamily="18" charset="0"/>
              </a:rPr>
              <a:t>journal </a:t>
            </a:r>
            <a:r>
              <a:rPr lang="en-US" sz="9600" i="1" dirty="0" smtClean="0">
                <a:latin typeface="Times New Roman" panose="02020603050405020304" pitchFamily="18" charset="0"/>
                <a:ea typeface="Calibri" panose="020F0502020204030204" pitchFamily="34" charset="0"/>
                <a:cs typeface="Times New Roman" panose="02020603050405020304" pitchFamily="18" charset="0"/>
              </a:rPr>
              <a:t>	of </a:t>
            </a:r>
            <a:r>
              <a:rPr lang="en-US" sz="9600" i="1" dirty="0">
                <a:latin typeface="Times New Roman" panose="02020603050405020304" pitchFamily="18" charset="0"/>
                <a:ea typeface="Calibri" panose="020F0502020204030204" pitchFamily="34" charset="0"/>
                <a:cs typeface="Times New Roman" panose="02020603050405020304" pitchFamily="18" charset="0"/>
              </a:rPr>
              <a:t>Business Ethics</a:t>
            </a:r>
            <a:r>
              <a:rPr lang="en-US" sz="9600" dirty="0">
                <a:latin typeface="Times New Roman" panose="02020603050405020304" pitchFamily="18" charset="0"/>
                <a:ea typeface="Calibri" panose="020F0502020204030204" pitchFamily="34" charset="0"/>
                <a:cs typeface="Times New Roman" panose="02020603050405020304" pitchFamily="18" charset="0"/>
              </a:rPr>
              <a:t>, </a:t>
            </a:r>
            <a:r>
              <a:rPr lang="en-US" sz="9600" i="1" dirty="0">
                <a:latin typeface="Times New Roman" panose="02020603050405020304" pitchFamily="18" charset="0"/>
                <a:ea typeface="Calibri" panose="020F0502020204030204" pitchFamily="34" charset="0"/>
                <a:cs typeface="Times New Roman" panose="02020603050405020304" pitchFamily="18" charset="0"/>
              </a:rPr>
              <a:t>3</a:t>
            </a:r>
            <a:r>
              <a:rPr lang="en-US" sz="9600" dirty="0">
                <a:latin typeface="Times New Roman" panose="02020603050405020304" pitchFamily="18" charset="0"/>
                <a:ea typeface="Calibri" panose="020F0502020204030204" pitchFamily="34" charset="0"/>
                <a:cs typeface="Times New Roman" panose="02020603050405020304" pitchFamily="18" charset="0"/>
              </a:rPr>
              <a:t>(3), 195-200.</a:t>
            </a:r>
          </a:p>
          <a:p>
            <a:pPr marL="0" marR="0" indent="0">
              <a:lnSpc>
                <a:spcPct val="200000"/>
              </a:lnSpc>
              <a:spcBef>
                <a:spcPts val="0"/>
              </a:spcBef>
              <a:spcAft>
                <a:spcPts val="800"/>
              </a:spcAft>
              <a:buNone/>
            </a:pP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De George, R. T. (1987). The status of business ethics: past and </a:t>
            </a:r>
            <a:r>
              <a:rPr lang="en-US" sz="9600"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future</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r>
              <a:rPr lang="en-US" sz="9600" i="1" dirty="0">
                <a:latin typeface="Times New Roman" panose="02020603050405020304" pitchFamily="18" charset="0"/>
                <a:ea typeface="Calibri" panose="020F0502020204030204" pitchFamily="34" charset="0"/>
                <a:cs typeface="Times New Roman" panose="02020603050405020304" pitchFamily="18" charset="0"/>
              </a:rPr>
              <a:t>Journal of 	Business ethics</a:t>
            </a:r>
            <a:r>
              <a:rPr lang="en-US" sz="9600" dirty="0">
                <a:latin typeface="Times New Roman" panose="02020603050405020304" pitchFamily="18" charset="0"/>
                <a:ea typeface="Calibri" panose="020F0502020204030204" pitchFamily="34" charset="0"/>
                <a:cs typeface="Times New Roman" panose="02020603050405020304" pitchFamily="18" charset="0"/>
              </a:rPr>
              <a:t>, </a:t>
            </a:r>
            <a:r>
              <a:rPr lang="en-US" sz="9600" i="1" dirty="0">
                <a:latin typeface="Times New Roman" panose="02020603050405020304" pitchFamily="18" charset="0"/>
                <a:ea typeface="Calibri" panose="020F0502020204030204" pitchFamily="34" charset="0"/>
                <a:cs typeface="Times New Roman" panose="02020603050405020304" pitchFamily="18" charset="0"/>
              </a:rPr>
              <a:t>6</a:t>
            </a:r>
            <a:r>
              <a:rPr lang="en-US" sz="9600" dirty="0">
                <a:latin typeface="Times New Roman" panose="02020603050405020304" pitchFamily="18" charset="0"/>
                <a:ea typeface="Calibri" panose="020F0502020204030204" pitchFamily="34" charset="0"/>
                <a:cs typeface="Times New Roman" panose="02020603050405020304" pitchFamily="18" charset="0"/>
              </a:rPr>
              <a:t>(3), 201-211.</a:t>
            </a:r>
          </a:p>
          <a:p>
            <a:pPr marL="0" marR="0" indent="0">
              <a:lnSpc>
                <a:spcPct val="200000"/>
              </a:lnSpc>
              <a:spcBef>
                <a:spcPts val="0"/>
              </a:spcBef>
              <a:spcAft>
                <a:spcPts val="800"/>
              </a:spcAft>
              <a:buNone/>
            </a:pPr>
            <a:r>
              <a:rPr lang="en-US" sz="9600"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DesJardins</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J. R. (2016). </a:t>
            </a:r>
            <a:r>
              <a:rPr lang="en-US" sz="9600" i="1" dirty="0">
                <a:latin typeface="Times New Roman" panose="02020603050405020304" pitchFamily="18" charset="0"/>
                <a:ea typeface="Calibri" panose="020F0502020204030204" pitchFamily="34" charset="0"/>
                <a:cs typeface="Times New Roman" panose="02020603050405020304" pitchFamily="18" charset="0"/>
              </a:rPr>
              <a:t>An introduction to business ethics</a:t>
            </a:r>
            <a:r>
              <a:rPr lang="en-US" sz="9600" dirty="0">
                <a:latin typeface="Times New Roman" panose="02020603050405020304" pitchFamily="18" charset="0"/>
                <a:ea typeface="Calibri" panose="020F0502020204030204" pitchFamily="34" charset="0"/>
                <a:cs typeface="Times New Roman" panose="02020603050405020304" pitchFamily="18" charset="0"/>
              </a:rPr>
              <a:t>. New </a:t>
            </a:r>
            <a:r>
              <a:rPr lang="en-US" sz="9600" dirty="0" smtClean="0">
                <a:latin typeface="Times New Roman" panose="02020603050405020304" pitchFamily="18" charset="0"/>
                <a:ea typeface="Calibri" panose="020F0502020204030204" pitchFamily="34" charset="0"/>
                <a:cs typeface="Times New Roman" panose="02020603050405020304" pitchFamily="18" charset="0"/>
              </a:rPr>
              <a:t>	York</a:t>
            </a:r>
            <a:r>
              <a:rPr lang="en-US" sz="9600" dirty="0">
                <a:latin typeface="Times New Roman" panose="02020603050405020304" pitchFamily="18" charset="0"/>
                <a:ea typeface="Calibri" panose="020F0502020204030204" pitchFamily="34" charset="0"/>
                <a:cs typeface="Times New Roman" panose="02020603050405020304" pitchFamily="18" charset="0"/>
              </a:rPr>
              <a:t>: McGraw-Hill Higher 	Education.</a:t>
            </a:r>
          </a:p>
          <a:p>
            <a:endParaRPr lang="en-US" dirty="0"/>
          </a:p>
        </p:txBody>
      </p:sp>
    </p:spTree>
    <p:extLst>
      <p:ext uri="{BB962C8B-B14F-4D97-AF65-F5344CB8AC3E}">
        <p14:creationId xmlns:p14="http://schemas.microsoft.com/office/powerpoint/2010/main" val="1340572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5419DF-CBA6-405D-ABB7-AB7477B6ED02}"/>
              </a:ext>
            </a:extLst>
          </p:cNvPr>
          <p:cNvSpPr>
            <a:spLocks noGrp="1"/>
          </p:cNvSpPr>
          <p:nvPr>
            <p:ph type="title"/>
          </p:nvPr>
        </p:nvSpPr>
        <p:spPr/>
        <p:txBody>
          <a:bodyPr/>
          <a:lstStyle/>
          <a:p>
            <a:r>
              <a:rPr lang="en-US" dirty="0"/>
              <a:t>References (Continuation)</a:t>
            </a:r>
          </a:p>
        </p:txBody>
      </p:sp>
      <p:sp>
        <p:nvSpPr>
          <p:cNvPr id="3" name="Content Placeholder 2">
            <a:extLst>
              <a:ext uri="{FF2B5EF4-FFF2-40B4-BE49-F238E27FC236}">
                <a16:creationId xmlns="" xmlns:a16="http://schemas.microsoft.com/office/drawing/2014/main" id="{42235562-4456-4483-94EC-9D7170E51F6A}"/>
              </a:ext>
            </a:extLst>
          </p:cNvPr>
          <p:cNvSpPr>
            <a:spLocks noGrp="1"/>
          </p:cNvSpPr>
          <p:nvPr>
            <p:ph idx="1"/>
          </p:nvPr>
        </p:nvSpPr>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Lewis, P. V. (2018). Defining ‘business ethics’: Like </a:t>
            </a:r>
            <a:r>
              <a:rPr lang="en-US" sz="2800" dirty="0" smtClean="0">
                <a:latin typeface="Times New Roman" panose="02020603050405020304" pitchFamily="18" charset="0"/>
                <a:cs typeface="Times New Roman" panose="02020603050405020304" pitchFamily="18" charset="0"/>
              </a:rPr>
              <a:t>	nailing </a:t>
            </a:r>
            <a:r>
              <a:rPr lang="en-US" sz="2800" dirty="0" err="1">
                <a:latin typeface="Times New Roman" panose="02020603050405020304" pitchFamily="18" charset="0"/>
                <a:cs typeface="Times New Roman" panose="02020603050405020304" pitchFamily="18" charset="0"/>
              </a:rPr>
              <a:t>jello</a:t>
            </a:r>
            <a:r>
              <a:rPr lang="en-US" sz="2800" dirty="0">
                <a:latin typeface="Times New Roman" panose="02020603050405020304" pitchFamily="18" charset="0"/>
                <a:cs typeface="Times New Roman" panose="02020603050405020304" pitchFamily="18" charset="0"/>
              </a:rPr>
              <a:t> to a wall. Journal of Business ethics, 4(5), </a:t>
            </a:r>
            <a:r>
              <a:rPr lang="en-US" sz="2800" dirty="0" smtClean="0">
                <a:latin typeface="Times New Roman" panose="02020603050405020304" pitchFamily="18" charset="0"/>
                <a:cs typeface="Times New Roman" panose="02020603050405020304" pitchFamily="18" charset="0"/>
              </a:rPr>
              <a:t>	377-383</a:t>
            </a:r>
            <a:r>
              <a:rPr lang="en-US" sz="2800" dirty="0">
                <a:latin typeface="Times New Roman" panose="02020603050405020304" pitchFamily="18" charset="0"/>
                <a:cs typeface="Times New Roman" panose="02020603050405020304" pitchFamily="18" charset="0"/>
              </a:rPr>
              <a:t>.</a:t>
            </a:r>
          </a:p>
          <a:p>
            <a:pPr marL="0" indent="0">
              <a:buNone/>
            </a:pPr>
            <a:r>
              <a:rPr lang="en-US" sz="2800" dirty="0" err="1">
                <a:latin typeface="Times New Roman" panose="02020603050405020304" pitchFamily="18" charset="0"/>
                <a:cs typeface="Times New Roman" panose="02020603050405020304" pitchFamily="18" charset="0"/>
              </a:rPr>
              <a:t>Tsalikis</a:t>
            </a:r>
            <a:r>
              <a:rPr lang="en-US" sz="2800" dirty="0">
                <a:latin typeface="Times New Roman" panose="02020603050405020304" pitchFamily="18" charset="0"/>
                <a:cs typeface="Times New Roman" panose="02020603050405020304" pitchFamily="18" charset="0"/>
              </a:rPr>
              <a:t>, J., &amp; </a:t>
            </a:r>
            <a:r>
              <a:rPr lang="en-US" sz="2800" dirty="0" err="1">
                <a:latin typeface="Times New Roman" panose="02020603050405020304" pitchFamily="18" charset="0"/>
                <a:cs typeface="Times New Roman" panose="02020603050405020304" pitchFamily="18" charset="0"/>
              </a:rPr>
              <a:t>Fritzsche</a:t>
            </a:r>
            <a:r>
              <a:rPr lang="en-US" sz="2800" dirty="0">
                <a:latin typeface="Times New Roman" panose="02020603050405020304" pitchFamily="18" charset="0"/>
                <a:cs typeface="Times New Roman" panose="02020603050405020304" pitchFamily="18" charset="0"/>
              </a:rPr>
              <a:t>, D. J. (2017). Business ethics: A </a:t>
            </a:r>
            <a:r>
              <a:rPr lang="en-US" sz="2800" dirty="0" smtClean="0">
                <a:latin typeface="Times New Roman" panose="02020603050405020304" pitchFamily="18" charset="0"/>
                <a:cs typeface="Times New Roman" panose="02020603050405020304" pitchFamily="18" charset="0"/>
              </a:rPr>
              <a:t>	literature </a:t>
            </a:r>
            <a:r>
              <a:rPr lang="en-US" sz="2800" dirty="0">
                <a:latin typeface="Times New Roman" panose="02020603050405020304" pitchFamily="18" charset="0"/>
                <a:cs typeface="Times New Roman" panose="02020603050405020304" pitchFamily="18" charset="0"/>
              </a:rPr>
              <a:t>review with a focus on marketing ethics. </a:t>
            </a:r>
            <a:r>
              <a:rPr lang="en-US" sz="2800" dirty="0" smtClean="0">
                <a:latin typeface="Times New Roman" panose="02020603050405020304" pitchFamily="18" charset="0"/>
                <a:cs typeface="Times New Roman" panose="02020603050405020304" pitchFamily="18" charset="0"/>
              </a:rPr>
              <a:t>	Journal </a:t>
            </a:r>
            <a:r>
              <a:rPr lang="en-US" sz="2800" dirty="0">
                <a:latin typeface="Times New Roman" panose="02020603050405020304" pitchFamily="18" charset="0"/>
                <a:cs typeface="Times New Roman" panose="02020603050405020304" pitchFamily="18" charset="0"/>
              </a:rPr>
              <a:t>of Business Ethics, 8(9), 695-743.</a:t>
            </a:r>
          </a:p>
          <a:p>
            <a:endParaRPr lang="en-US" sz="2400" dirty="0"/>
          </a:p>
        </p:txBody>
      </p:sp>
    </p:spTree>
    <p:extLst>
      <p:ext uri="{BB962C8B-B14F-4D97-AF65-F5344CB8AC3E}">
        <p14:creationId xmlns:p14="http://schemas.microsoft.com/office/powerpoint/2010/main" val="16732092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1278</TotalTime>
  <Words>2028</Words>
  <Application>Microsoft Office PowerPoint</Application>
  <PresentationFormat>Custom</PresentationFormat>
  <Paragraphs>89</Paragraphs>
  <Slides>15</Slides>
  <Notes>13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Facet</vt:lpstr>
      <vt:lpstr>Ethics and Organizational Culture </vt:lpstr>
      <vt:lpstr>Introduction</vt:lpstr>
      <vt:lpstr>Importance of Ethics in an Organization</vt:lpstr>
      <vt:lpstr>Advantages of Code of Ethics to an Organization</vt:lpstr>
      <vt:lpstr>Importance of Ethics to a Leader</vt:lpstr>
      <vt:lpstr> Influence of Ethics to Organizational Culture</vt:lpstr>
      <vt:lpstr>Influence of Ethics to Organizational Culture (Continuation)</vt:lpstr>
      <vt:lpstr>How a leader can use ethics to shape organizational culture</vt:lpstr>
      <vt:lpstr>How A Leader Can Use Ethics To Shape Organizational Culture</vt:lpstr>
      <vt:lpstr>Best Practices for Creating a Public Organization Ethics Program</vt:lpstr>
      <vt:lpstr>Best Practices For Creating A Public Organization Code Of Ethics</vt:lpstr>
      <vt:lpstr>Code Of Ethics For The Case Study Scenario </vt:lpstr>
      <vt:lpstr>Conclusion </vt:lpstr>
      <vt:lpstr>References </vt:lpstr>
      <vt:lpstr>References (Continuation)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and Organizational culture</dc:title>
  <dc:creator>Probook</dc:creator>
  <cp:lastModifiedBy>User</cp:lastModifiedBy>
  <cp:revision>31</cp:revision>
  <dcterms:created xsi:type="dcterms:W3CDTF">2019-03-27T19:37:08Z</dcterms:created>
  <dcterms:modified xsi:type="dcterms:W3CDTF">2019-03-30T09:21:59Z</dcterms:modified>
</cp:coreProperties>
</file>